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6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68" r:id="rId18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7E0FEC1F-5D00-C388-94D6-47314CDCA47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03902897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hyperlink" Target="https://www.python.org/" TargetMode="External"/><Relationship Id="rId5" Type="http://schemas.openxmlformats.org/officeDocument/2006/relationships/hyperlink" Target="https://www.anaconda.com/products/distribution/start-coding-immediately" TargetMode="Externa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" TargetMode="External"/><Relationship Id="rId3" Type="http://schemas.openxmlformats.org/officeDocument/2006/relationships/oleObject" Target="../embeddings/oleObject6.bin"/><Relationship Id="rId7" Type="http://schemas.openxmlformats.org/officeDocument/2006/relationships/hyperlink" Target="https://code.visualstudio.com/docs/python/python-tutorial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hyperlink" Target="https://code.visualstudio.com/docs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hyperlink" Target="https://gitee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798BE81-C9C7-AC16-EF73-05865E2341D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48694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9CDA76-2A8B-84CE-4D62-D89B38FBF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>
            <a:normAutofit/>
          </a:bodyPr>
          <a:lstStyle/>
          <a:p>
            <a:r>
              <a:rPr lang="en-US" dirty="0"/>
              <a:t>Python</a:t>
            </a:r>
            <a:r>
              <a:rPr lang="zh-CN" altLang="en-US" dirty="0"/>
              <a:t>编程课程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5A982-645D-9E03-A41F-B47322921C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>
                <a:effectLst/>
                <a:latin typeface="unset"/>
              </a:rPr>
              <a:t>@</a:t>
            </a:r>
            <a:r>
              <a:rPr lang="zh-CN" altLang="en-US" b="1" dirty="0">
                <a:effectLst/>
                <a:latin typeface="unset"/>
              </a:rPr>
              <a:t>第一阶段</a:t>
            </a:r>
            <a:r>
              <a:rPr lang="en-US" altLang="zh-CN" b="1" dirty="0">
                <a:effectLst/>
                <a:latin typeface="unset"/>
              </a:rPr>
              <a:t>Level01-</a:t>
            </a:r>
            <a:r>
              <a:rPr lang="zh-CN" altLang="en-US" b="1" dirty="0">
                <a:effectLst/>
                <a:latin typeface="unset"/>
              </a:rPr>
              <a:t>第一节</a:t>
            </a:r>
            <a:r>
              <a:rPr lang="en-US" b="1" dirty="0">
                <a:effectLst/>
                <a:latin typeface="unset"/>
              </a:rPr>
              <a:t>Python</a:t>
            </a:r>
            <a:r>
              <a:rPr lang="zh-CN" altLang="en-US" b="1" dirty="0">
                <a:effectLst/>
                <a:latin typeface="unset"/>
              </a:rPr>
              <a:t>课 </a:t>
            </a:r>
            <a:r>
              <a:rPr lang="en-US" altLang="zh-CN" b="1" dirty="0">
                <a:effectLst/>
                <a:latin typeface="unset"/>
              </a:rPr>
              <a:t>lesson01-@2022.</a:t>
            </a:r>
            <a:r>
              <a:rPr lang="en-US" b="1" dirty="0">
                <a:effectLst/>
                <a:latin typeface="unset"/>
              </a:rPr>
              <a:t>Mar.26.Sunday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56251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000C5AC-900B-A45E-D02C-435687298E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792552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000C5AC-900B-A45E-D02C-435687298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9BFC01-76F9-FC2A-8134-F1B361F1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dirty="0">
                <a:effectLst/>
                <a:latin typeface="unset"/>
              </a:rPr>
              <a:t>Topic # </a:t>
            </a:r>
            <a:r>
              <a:rPr lang="en-US" dirty="0">
                <a:effectLst/>
              </a:rPr>
              <a:t>7，AI(Artificial Intelligence)</a:t>
            </a:r>
            <a:r>
              <a:rPr lang="zh-CN" altLang="en-US" dirty="0">
                <a:effectLst/>
              </a:rPr>
              <a:t>和</a:t>
            </a:r>
            <a:r>
              <a:rPr lang="en-US" dirty="0">
                <a:effectLst/>
              </a:rPr>
              <a:t>Python</a:t>
            </a:r>
            <a:r>
              <a:rPr lang="zh-CN" altLang="en-US" dirty="0">
                <a:effectLst/>
              </a:rPr>
              <a:t>编程语言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FCF2-7074-551E-B70D-82E731C7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TIOBE Index for March 2023, https://</a:t>
            </a:r>
            <a:r>
              <a:rPr lang="en-GB" dirty="0" err="1"/>
              <a:t>www.tiobe.com</a:t>
            </a:r>
            <a:r>
              <a:rPr lang="en-GB" dirty="0"/>
              <a:t>/</a:t>
            </a:r>
            <a:r>
              <a:rPr lang="en-GB" dirty="0" err="1"/>
              <a:t>tiobe</a:t>
            </a:r>
            <a:r>
              <a:rPr lang="en-GB" dirty="0"/>
              <a:t>-index/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0678D6-AD5D-E8BC-D04C-1E132CB6E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579" y="2506637"/>
            <a:ext cx="9603274" cy="40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000C5AC-900B-A45E-D02C-435687298E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193867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000C5AC-900B-A45E-D02C-435687298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9BFC01-76F9-FC2A-8134-F1B361F1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dirty="0">
                <a:effectLst/>
                <a:latin typeface="unset"/>
              </a:rPr>
              <a:t>Topic # </a:t>
            </a:r>
            <a:r>
              <a:rPr lang="en-US" dirty="0">
                <a:effectLst/>
              </a:rPr>
              <a:t>7，AI(Artificial Intelligence)</a:t>
            </a:r>
            <a:r>
              <a:rPr lang="zh-CN" altLang="en-US" dirty="0">
                <a:effectLst/>
              </a:rPr>
              <a:t>和</a:t>
            </a:r>
            <a:r>
              <a:rPr lang="en-US" dirty="0">
                <a:effectLst/>
              </a:rPr>
              <a:t>Python</a:t>
            </a:r>
            <a:r>
              <a:rPr lang="zh-CN" altLang="en-US" dirty="0">
                <a:effectLst/>
              </a:rPr>
              <a:t>编程语言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FCF2-7074-551E-B70D-82E731C7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218E7-E432-624E-F450-67276AF1D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578" y="0"/>
            <a:ext cx="9620527" cy="3210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D83489-4065-6A89-90FF-098A5A95B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578" y="3210339"/>
            <a:ext cx="9620527" cy="32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5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AA56B0-E71E-5C58-19B0-2FAE76B2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27" y="0"/>
            <a:ext cx="5848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18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216E7-084D-8F94-1C28-2D33235AC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5727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4C0DD5-AD55-F340-250D-A85B9690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845" y="0"/>
            <a:ext cx="6221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6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EBE67B-A42E-927D-710D-134748C2B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8506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EF0230-EDD4-E040-D966-25ADB1BA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215" y="29817"/>
            <a:ext cx="6141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8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FF6C34-A7BA-D93E-F9B4-BA9C658B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1024" cy="6112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3F0FF8-3448-7350-20FB-27A566904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436" y="1"/>
            <a:ext cx="6112564" cy="61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50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C041FB-E312-4FE4-4523-D2371349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077" y="0"/>
            <a:ext cx="5925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3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000C5AC-900B-A45E-D02C-435687298E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000C5AC-900B-A45E-D02C-435687298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9BFC01-76F9-FC2A-8134-F1B361F1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dirty="0">
                <a:effectLst/>
                <a:latin typeface="unset"/>
              </a:rPr>
              <a:t>Topic # </a:t>
            </a:r>
            <a:r>
              <a:rPr lang="en-US" dirty="0">
                <a:effectLst/>
              </a:rPr>
              <a:t>7，AI(Artificial Intelligence)</a:t>
            </a:r>
            <a:r>
              <a:rPr lang="zh-CN" altLang="en-US" dirty="0">
                <a:effectLst/>
              </a:rPr>
              <a:t>和</a:t>
            </a:r>
            <a:r>
              <a:rPr lang="en-US" dirty="0">
                <a:effectLst/>
              </a:rPr>
              <a:t>Python</a:t>
            </a:r>
            <a:r>
              <a:rPr lang="zh-CN" altLang="en-US" dirty="0">
                <a:effectLst/>
              </a:rPr>
              <a:t>编程语言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FCF2-7074-551E-B70D-82E731C7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AI工程师</a:t>
            </a:r>
            <a:r>
              <a:rPr lang="en-US" altLang="zh-CN" dirty="0"/>
              <a:t>/</a:t>
            </a:r>
            <a:r>
              <a:rPr lang="en-GB" dirty="0"/>
              <a:t>算法工程师的首选编程语言</a:t>
            </a:r>
          </a:p>
          <a:p>
            <a:r>
              <a:rPr lang="en-GB" dirty="0"/>
              <a:t>开发者社区活跃</a:t>
            </a:r>
          </a:p>
          <a:p>
            <a:r>
              <a:rPr lang="en-GB" dirty="0" err="1"/>
              <a:t>版本稳定持续更新</a:t>
            </a:r>
            <a:endParaRPr lang="en-GB" dirty="0"/>
          </a:p>
          <a:p>
            <a:r>
              <a:rPr lang="en-GB" dirty="0"/>
              <a:t>有大量活跃的第三方库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23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602AE61-7215-50C4-885A-AA664B90909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523726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E4924E4-DBCE-0090-F752-29D840D7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Python</a:t>
            </a:r>
            <a:r>
              <a:rPr lang="zh-CN" altLang="en-US" dirty="0"/>
              <a:t>编程课程</a:t>
            </a:r>
            <a:r>
              <a:rPr lang="en-US" altLang="zh-CN" b="1" dirty="0">
                <a:effectLst/>
                <a:latin typeface="unset"/>
              </a:rPr>
              <a:t>@</a:t>
            </a:r>
            <a:r>
              <a:rPr lang="zh-CN" altLang="en-US" b="1" dirty="0">
                <a:effectLst/>
                <a:latin typeface="unset"/>
              </a:rPr>
              <a:t>第一阶段</a:t>
            </a:r>
            <a:r>
              <a:rPr lang="en-US" altLang="zh-CN" b="1" dirty="0">
                <a:effectLst/>
                <a:latin typeface="unset"/>
              </a:rPr>
              <a:t>-</a:t>
            </a:r>
            <a:r>
              <a:rPr lang="zh-CN" altLang="en-US" b="1" dirty="0">
                <a:effectLst/>
                <a:latin typeface="unset"/>
              </a:rPr>
              <a:t>第一节</a:t>
            </a:r>
            <a:r>
              <a:rPr lang="en-US" altLang="zh-CN" b="1" dirty="0">
                <a:effectLst/>
                <a:latin typeface="unset"/>
              </a:rPr>
              <a:t>@2022.</a:t>
            </a:r>
            <a:r>
              <a:rPr lang="en-US" b="1" dirty="0">
                <a:effectLst/>
                <a:latin typeface="unset"/>
              </a:rPr>
              <a:t>Mar.26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06BA-FE08-BC97-AB7D-09704D83E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>
                <a:effectLst/>
                <a:latin typeface="unset"/>
              </a:rPr>
              <a:t>Topic #1，Python</a:t>
            </a:r>
            <a:r>
              <a:rPr lang="zh-CN" altLang="en-US" dirty="0">
                <a:effectLst/>
                <a:latin typeface="unset"/>
              </a:rPr>
              <a:t>开发环境配置</a:t>
            </a:r>
            <a:endParaRPr lang="zh-CN" altLang="en-US" dirty="0">
              <a:effectLst/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effectLst/>
                <a:latin typeface="unset"/>
              </a:rPr>
              <a:t>Topic #2，</a:t>
            </a:r>
            <a:r>
              <a:rPr lang="en-US" dirty="0">
                <a:effectLst/>
              </a:rPr>
              <a:t>Visual Studio Code</a:t>
            </a:r>
            <a:r>
              <a:rPr lang="zh-CN" altLang="en-US" dirty="0">
                <a:effectLst/>
              </a:rPr>
              <a:t>使用指南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effectLst/>
                <a:latin typeface="unset"/>
              </a:rPr>
              <a:t>Topic #3，</a:t>
            </a:r>
            <a:r>
              <a:rPr lang="en-US" dirty="0">
                <a:effectLst/>
              </a:rPr>
              <a:t>PyCharm</a:t>
            </a:r>
            <a:r>
              <a:rPr lang="zh-CN" altLang="en-US" dirty="0">
                <a:effectLst/>
              </a:rPr>
              <a:t>使用指南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effectLst/>
                <a:latin typeface="unset"/>
              </a:rPr>
              <a:t>Topic #4，</a:t>
            </a:r>
            <a:r>
              <a:rPr lang="en-US" dirty="0">
                <a:effectLst/>
              </a:rPr>
              <a:t>GitHub</a:t>
            </a:r>
            <a:r>
              <a:rPr lang="zh-CN" altLang="en-US" dirty="0">
                <a:effectLst/>
              </a:rPr>
              <a:t>和</a:t>
            </a:r>
            <a:r>
              <a:rPr lang="en-US" dirty="0">
                <a:effectLst/>
              </a:rPr>
              <a:t>Git</a:t>
            </a:r>
            <a:r>
              <a:rPr lang="zh-CN" altLang="en-US" dirty="0">
                <a:effectLst/>
              </a:rPr>
              <a:t>使用指南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effectLst/>
                <a:latin typeface="unset"/>
              </a:rPr>
              <a:t>Topic #5，</a:t>
            </a:r>
            <a:r>
              <a:rPr lang="zh-CN" altLang="en-US" dirty="0">
                <a:effectLst/>
                <a:latin typeface="unset"/>
              </a:rPr>
              <a:t>第一个</a:t>
            </a:r>
            <a:r>
              <a:rPr lang="en-US" dirty="0">
                <a:effectLst/>
                <a:latin typeface="unset"/>
              </a:rPr>
              <a:t>Python</a:t>
            </a:r>
            <a:r>
              <a:rPr lang="zh-CN" altLang="en-US" dirty="0">
                <a:effectLst/>
                <a:latin typeface="unset"/>
              </a:rPr>
              <a:t>程序“</a:t>
            </a:r>
            <a:r>
              <a:rPr lang="en-US" dirty="0">
                <a:effectLst/>
                <a:latin typeface="unset"/>
              </a:rPr>
              <a:t>Hello World”</a:t>
            </a:r>
            <a:endParaRPr lang="en-US" dirty="0">
              <a:effectLst/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effectLst/>
                <a:latin typeface="unset"/>
              </a:rPr>
              <a:t>Topic #6，ChatGPT, Copilot (GPT-4</a:t>
            </a:r>
            <a:r>
              <a:rPr lang="zh-CN" altLang="en-US" dirty="0">
                <a:effectLst/>
                <a:latin typeface="unset"/>
              </a:rPr>
              <a:t>加强版</a:t>
            </a:r>
            <a:r>
              <a:rPr lang="en-US" altLang="zh-CN" dirty="0">
                <a:effectLst/>
                <a:latin typeface="unset"/>
              </a:rPr>
              <a:t>)</a:t>
            </a:r>
            <a:r>
              <a:rPr lang="zh-CN" altLang="en-US" dirty="0">
                <a:effectLst/>
                <a:latin typeface="unset"/>
              </a:rPr>
              <a:t>和“</a:t>
            </a:r>
            <a:r>
              <a:rPr lang="en-US" dirty="0">
                <a:effectLst/>
              </a:rPr>
              <a:t>Hello World</a:t>
            </a:r>
            <a:r>
              <a:rPr lang="en-US" dirty="0">
                <a:effectLst/>
                <a:latin typeface="unset"/>
              </a:rPr>
              <a:t>”</a:t>
            </a:r>
            <a:endParaRPr lang="en-US" dirty="0">
              <a:effectLst/>
            </a:endParaRPr>
          </a:p>
          <a:p>
            <a:pPr>
              <a:buFont typeface="Wingdings" pitchFamily="2" charset="2"/>
              <a:buChar char="v"/>
            </a:pPr>
            <a:r>
              <a:rPr lang="en-US" dirty="0">
                <a:effectLst/>
              </a:rPr>
              <a:t>Topic #7，AI(Artificial Intelligence)</a:t>
            </a:r>
            <a:r>
              <a:rPr lang="zh-CN" altLang="en-US" dirty="0">
                <a:effectLst/>
              </a:rPr>
              <a:t>和</a:t>
            </a:r>
            <a:r>
              <a:rPr lang="en-US" dirty="0">
                <a:effectLst/>
              </a:rPr>
              <a:t>Python</a:t>
            </a:r>
            <a:r>
              <a:rPr lang="zh-CN" altLang="en-US" dirty="0">
                <a:effectLst/>
              </a:rPr>
              <a:t>编程语言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68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000C5AC-900B-A45E-D02C-435687298E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291463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9BFC01-76F9-FC2A-8134-F1B361F1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effectLst/>
                <a:latin typeface="unset"/>
              </a:rPr>
              <a:t>Topic #1，Python</a:t>
            </a:r>
            <a:r>
              <a:rPr lang="zh-CN" altLang="en-US" dirty="0">
                <a:effectLst/>
                <a:latin typeface="unset"/>
              </a:rPr>
              <a:t>开发环境配置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FCF2-7074-551E-B70D-82E731C7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Anaconda, </a:t>
            </a:r>
            <a:r>
              <a:rPr lang="en-US" dirty="0">
                <a:effectLst/>
                <a:hlinkClick r:id="rId5"/>
              </a:rPr>
              <a:t>https://www.anaconda.com/products/distribution/start-coding-immediately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Conda</a:t>
            </a:r>
            <a:r>
              <a:rPr lang="zh-CN" altLang="en-US" dirty="0">
                <a:effectLst/>
              </a:rPr>
              <a:t>是一个管理版本和</a:t>
            </a:r>
            <a:r>
              <a:rPr lang="en-US" dirty="0">
                <a:effectLst/>
              </a:rPr>
              <a:t>Python</a:t>
            </a:r>
            <a:r>
              <a:rPr lang="zh-CN" altLang="en-US" dirty="0">
                <a:effectLst/>
              </a:rPr>
              <a:t>环境的工具</a:t>
            </a:r>
            <a:endParaRPr lang="en-US" dirty="0">
              <a:effectLst/>
            </a:endParaRPr>
          </a:p>
          <a:p>
            <a:r>
              <a:rPr lang="en-GB" dirty="0"/>
              <a:t>Python官网, </a:t>
            </a:r>
            <a:r>
              <a:rPr lang="en-GB" dirty="0">
                <a:hlinkClick r:id="rId6"/>
              </a:rPr>
              <a:t>https://www.python.org/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000C5AC-900B-A45E-D02C-435687298E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68726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000C5AC-900B-A45E-D02C-435687298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9BFC01-76F9-FC2A-8134-F1B361F1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effectLst/>
                <a:latin typeface="unset"/>
              </a:rPr>
              <a:t>Topic #1，Python</a:t>
            </a:r>
            <a:r>
              <a:rPr lang="zh-CN" altLang="en-US" dirty="0">
                <a:effectLst/>
                <a:latin typeface="unset"/>
              </a:rPr>
              <a:t>开发环境配置</a:t>
            </a:r>
            <a:r>
              <a:rPr lang="en-US" altLang="zh-CN" dirty="0">
                <a:effectLst/>
                <a:latin typeface="unset"/>
              </a:rPr>
              <a:t>-</a:t>
            </a:r>
            <a:r>
              <a:rPr lang="en-US" dirty="0">
                <a:effectLst/>
              </a:rPr>
              <a:t> Anaconda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FCF2-7074-551E-B70D-82E731C7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E" dirty="0">
                <a:effectLst/>
              </a:rPr>
              <a:t>创建环境 (</a:t>
            </a:r>
            <a:r>
              <a:rPr lang="en-US" dirty="0">
                <a:effectLst/>
              </a:rPr>
              <a:t>conda create --name py3913 python= 3.9.13)</a:t>
            </a:r>
            <a:endParaRPr lang="en-AE" dirty="0">
              <a:effectLst/>
            </a:endParaRPr>
          </a:p>
          <a:p>
            <a:r>
              <a:rPr lang="en-AE" dirty="0"/>
              <a:t>激活环境 (</a:t>
            </a:r>
            <a:r>
              <a:rPr lang="en-US" dirty="0"/>
              <a:t>activate </a:t>
            </a:r>
            <a:r>
              <a:rPr lang="en-US" dirty="0">
                <a:effectLst/>
              </a:rPr>
              <a:t>py3913 for Windows, source activate py3913 for MacOS</a:t>
            </a:r>
            <a:r>
              <a:rPr lang="en-AE" dirty="0"/>
              <a:t>)</a:t>
            </a:r>
          </a:p>
          <a:p>
            <a:r>
              <a:rPr lang="en-AE" dirty="0"/>
              <a:t>返回主环境 (</a:t>
            </a:r>
            <a:r>
              <a:rPr lang="en-US" dirty="0"/>
              <a:t>deactivate </a:t>
            </a:r>
            <a:r>
              <a:rPr lang="en-US" dirty="0">
                <a:effectLst/>
              </a:rPr>
              <a:t>py3913</a:t>
            </a:r>
            <a:r>
              <a:rPr lang="en-US" dirty="0"/>
              <a:t> for Windows, source deactivate </a:t>
            </a:r>
            <a:r>
              <a:rPr lang="en-US" dirty="0">
                <a:effectLst/>
              </a:rPr>
              <a:t>py3913</a:t>
            </a:r>
            <a:r>
              <a:rPr lang="en-US" dirty="0"/>
              <a:t> for </a:t>
            </a:r>
            <a:r>
              <a:rPr lang="en-US" dirty="0">
                <a:effectLst/>
              </a:rPr>
              <a:t>MacOS</a:t>
            </a:r>
            <a:r>
              <a:rPr lang="en-AE" dirty="0"/>
              <a:t>)</a:t>
            </a:r>
          </a:p>
          <a:p>
            <a:r>
              <a:rPr lang="en-AE" dirty="0"/>
              <a:t>删除环境 (</a:t>
            </a:r>
            <a:r>
              <a:rPr lang="en-US" dirty="0"/>
              <a:t>conda remove --name </a:t>
            </a:r>
            <a:r>
              <a:rPr lang="en-US" dirty="0">
                <a:effectLst/>
              </a:rPr>
              <a:t>py3913</a:t>
            </a:r>
            <a:r>
              <a:rPr lang="en-US" dirty="0"/>
              <a:t> --all</a:t>
            </a:r>
            <a:r>
              <a:rPr lang="en-AE" dirty="0"/>
              <a:t>)</a:t>
            </a:r>
          </a:p>
          <a:p>
            <a:r>
              <a:rPr lang="en-AE" dirty="0"/>
              <a:t>查看系统中的所有环境 (</a:t>
            </a:r>
            <a:r>
              <a:rPr lang="en-US" dirty="0"/>
              <a:t>conda info -e</a:t>
            </a:r>
            <a:r>
              <a:rPr lang="en-AE" dirty="0"/>
              <a:t>)</a:t>
            </a:r>
          </a:p>
          <a:p>
            <a:r>
              <a:rPr lang="en-AE" dirty="0"/>
              <a:t>Conda的包管理 (安装库</a:t>
            </a:r>
            <a:r>
              <a:rPr lang="zh-CN" altLang="en-US" dirty="0"/>
              <a:t>， 查看某个环境的已安装包， 搜索</a:t>
            </a:r>
            <a:r>
              <a:rPr lang="en-US" altLang="zh-CN" dirty="0"/>
              <a:t>package</a:t>
            </a:r>
            <a:r>
              <a:rPr lang="zh-CN" altLang="en-US" dirty="0"/>
              <a:t>的信息， 安装</a:t>
            </a:r>
            <a:r>
              <a:rPr lang="en-US" altLang="zh-CN" dirty="0"/>
              <a:t>package</a:t>
            </a:r>
            <a:r>
              <a:rPr lang="zh-CN" altLang="en-US" dirty="0"/>
              <a:t>到指定的环境， 更新</a:t>
            </a:r>
            <a:r>
              <a:rPr lang="en-US" altLang="zh-CN" dirty="0"/>
              <a:t>package</a:t>
            </a:r>
            <a:r>
              <a:rPr lang="zh-CN" altLang="en-US" dirty="0"/>
              <a:t>， 删除</a:t>
            </a:r>
            <a:r>
              <a:rPr lang="en-US" altLang="zh-CN" dirty="0"/>
              <a:t>package</a:t>
            </a:r>
            <a:r>
              <a:rPr lang="zh-CN" altLang="en-US" dirty="0"/>
              <a:t>， 更新</a:t>
            </a:r>
            <a:r>
              <a:rPr lang="en-US" altLang="zh-CN" dirty="0"/>
              <a:t>conda</a:t>
            </a:r>
            <a:r>
              <a:rPr lang="zh-CN" altLang="en-US" dirty="0"/>
              <a:t>， 更新</a:t>
            </a:r>
            <a:r>
              <a:rPr lang="en-US" altLang="zh-CN" dirty="0"/>
              <a:t>anaconda</a:t>
            </a:r>
            <a:r>
              <a:rPr lang="zh-CN" altLang="en-US" dirty="0"/>
              <a:t>， 更新</a:t>
            </a:r>
            <a:r>
              <a:rPr lang="en-US" altLang="zh-CN" dirty="0"/>
              <a:t>python</a:t>
            </a:r>
            <a:r>
              <a:rPr lang="en-AE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054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000C5AC-900B-A45E-D02C-435687298E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1368035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000C5AC-900B-A45E-D02C-435687298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9BFC01-76F9-FC2A-8134-F1B361F1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effectLst/>
                <a:latin typeface="unset"/>
              </a:rPr>
              <a:t>Topic # 2，</a:t>
            </a:r>
            <a:r>
              <a:rPr lang="en-US" dirty="0">
                <a:effectLst/>
              </a:rPr>
              <a:t>Visual Studio Code</a:t>
            </a:r>
            <a:r>
              <a:rPr lang="zh-CN" altLang="en-US" dirty="0">
                <a:effectLst/>
              </a:rPr>
              <a:t>使用指南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FCF2-7074-551E-B70D-82E731C7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err="1"/>
              <a:t>下载</a:t>
            </a:r>
            <a:endParaRPr lang="en-US" dirty="0"/>
          </a:p>
          <a:p>
            <a:pPr lvl="1"/>
            <a:r>
              <a:rPr lang="en-GB" dirty="0">
                <a:hlinkClick r:id="rId5"/>
              </a:rPr>
              <a:t>https://code.visualstudio.com/</a:t>
            </a:r>
            <a:endParaRPr lang="en-GB" dirty="0"/>
          </a:p>
          <a:p>
            <a:r>
              <a:rPr lang="en-GB" dirty="0" err="1"/>
              <a:t>帮助文档</a:t>
            </a:r>
            <a:endParaRPr lang="en-US" dirty="0"/>
          </a:p>
          <a:p>
            <a:pPr lvl="1"/>
            <a:r>
              <a:rPr lang="en-US" dirty="0">
                <a:effectLst/>
                <a:hlinkClick r:id="rId6"/>
              </a:rPr>
              <a:t>https://code.visualstudio.com/docs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  <a:hlinkClick r:id="rId7"/>
              </a:rPr>
              <a:t>https://code.visualstudio.com/docs/python/python-tutorial</a:t>
            </a:r>
            <a:endParaRPr lang="en-US" dirty="0">
              <a:effectLst/>
            </a:endParaRPr>
          </a:p>
          <a:p>
            <a:r>
              <a:rPr lang="en-US" dirty="0"/>
              <a:t>Quick Start</a:t>
            </a:r>
          </a:p>
          <a:p>
            <a:pPr lvl="1"/>
            <a:r>
              <a:rPr lang="en-US" dirty="0" err="1"/>
              <a:t>下载安装Visual</a:t>
            </a:r>
            <a:r>
              <a:rPr lang="en-US" dirty="0"/>
              <a:t> Studio Code</a:t>
            </a:r>
          </a:p>
          <a:p>
            <a:pPr lvl="1"/>
            <a:r>
              <a:rPr lang="en-US" dirty="0" err="1"/>
              <a:t>安装Extension</a:t>
            </a:r>
            <a:r>
              <a:rPr lang="en-US" dirty="0"/>
              <a:t>: Python Extension</a:t>
            </a:r>
          </a:p>
          <a:p>
            <a:r>
              <a:rPr lang="en-US" dirty="0"/>
              <a:t>Extensions for Visual Studio Code</a:t>
            </a:r>
          </a:p>
          <a:p>
            <a:pPr lvl="1"/>
            <a:r>
              <a:rPr lang="en-US" dirty="0">
                <a:hlinkClick r:id="rId8"/>
              </a:rPr>
              <a:t>https://marketplace.visualstudio.com</a:t>
            </a:r>
            <a:endParaRPr lang="en-US" dirty="0"/>
          </a:p>
          <a:p>
            <a:pPr lvl="1"/>
            <a:r>
              <a:rPr lang="en-US" dirty="0" err="1"/>
              <a:t>推荐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 err="1"/>
              <a:t>Tabnine</a:t>
            </a:r>
            <a:r>
              <a:rPr lang="en-US" altLang="zh-CN" dirty="0"/>
              <a:t>, Bracket Pair Colorizer, Python Snippets, Python Test Explorer for Visual Studio Code, Configuring Debug, Better Comments, </a:t>
            </a:r>
            <a:r>
              <a:rPr lang="en-US" altLang="zh-CN" dirty="0" err="1"/>
              <a:t>AutoDocstring</a:t>
            </a:r>
            <a:r>
              <a:rPr lang="en-US" altLang="zh-CN" dirty="0"/>
              <a:t>, Python Indent)</a:t>
            </a:r>
            <a:endParaRPr lang="en-US" dirty="0"/>
          </a:p>
          <a:p>
            <a:r>
              <a:rPr lang="en-US" dirty="0" err="1"/>
              <a:t>其他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92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000C5AC-900B-A45E-D02C-435687298E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042062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000C5AC-900B-A45E-D02C-435687298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9BFC01-76F9-FC2A-8134-F1B361F1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effectLst/>
                <a:latin typeface="unset"/>
              </a:rPr>
              <a:t>Topic # 3，</a:t>
            </a:r>
            <a:r>
              <a:rPr lang="en-US" dirty="0">
                <a:effectLst/>
              </a:rPr>
              <a:t>PyCharm</a:t>
            </a:r>
            <a:r>
              <a:rPr lang="zh-CN" altLang="en-US" dirty="0">
                <a:effectLst/>
              </a:rPr>
              <a:t>使用指南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FCF2-7074-551E-B70D-82E731C7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下载</a:t>
            </a:r>
            <a:r>
              <a:rPr lang="zh-CN" altLang="en-US" dirty="0"/>
              <a:t>，</a:t>
            </a:r>
            <a:r>
              <a:rPr lang="en-GB" dirty="0"/>
              <a:t> https://</a:t>
            </a:r>
            <a:r>
              <a:rPr lang="en-GB" dirty="0" err="1"/>
              <a:t>www.jetbrains.com</a:t>
            </a:r>
            <a:r>
              <a:rPr lang="en-GB" dirty="0"/>
              <a:t>/</a:t>
            </a:r>
            <a:r>
              <a:rPr lang="en-GB" dirty="0" err="1"/>
              <a:t>pycharm</a:t>
            </a:r>
            <a:r>
              <a:rPr lang="en-GB" dirty="0"/>
              <a:t>/download/</a:t>
            </a:r>
          </a:p>
          <a:p>
            <a:r>
              <a:rPr lang="en-GB" dirty="0" err="1"/>
              <a:t>帮助文档</a:t>
            </a:r>
            <a:r>
              <a:rPr lang="zh-CN" altLang="en-US" dirty="0"/>
              <a:t>，</a:t>
            </a:r>
            <a:r>
              <a:rPr lang="en-US" altLang="zh-CN" dirty="0"/>
              <a:t> https://</a:t>
            </a:r>
            <a:r>
              <a:rPr lang="en-US" altLang="zh-CN" dirty="0" err="1"/>
              <a:t>www.jetbrains.com</a:t>
            </a:r>
            <a:r>
              <a:rPr lang="en-US" altLang="zh-CN" dirty="0"/>
              <a:t>/help/</a:t>
            </a:r>
            <a:r>
              <a:rPr lang="en-US" altLang="zh-CN" dirty="0" err="1"/>
              <a:t>pycharm</a:t>
            </a:r>
            <a:r>
              <a:rPr lang="en-US" altLang="zh-CN" dirty="0"/>
              <a:t>/installation-</a:t>
            </a:r>
            <a:r>
              <a:rPr lang="en-US" altLang="zh-CN" dirty="0" err="1"/>
              <a:t>guide.html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78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000C5AC-900B-A45E-D02C-435687298E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646800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000C5AC-900B-A45E-D02C-435687298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9BFC01-76F9-FC2A-8134-F1B361F1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effectLst/>
                <a:latin typeface="unset"/>
              </a:rPr>
              <a:t>Topic # 4，</a:t>
            </a:r>
            <a:r>
              <a:rPr lang="en-US" dirty="0">
                <a:effectLst/>
              </a:rPr>
              <a:t>GitHub</a:t>
            </a:r>
            <a:r>
              <a:rPr lang="zh-CN" altLang="en-US" dirty="0">
                <a:effectLst/>
              </a:rPr>
              <a:t>和</a:t>
            </a:r>
            <a:r>
              <a:rPr lang="en-US" dirty="0">
                <a:effectLst/>
              </a:rPr>
              <a:t>Git</a:t>
            </a:r>
            <a:r>
              <a:rPr lang="zh-CN" altLang="en-US" dirty="0">
                <a:effectLst/>
              </a:rPr>
              <a:t>使用指南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FCF2-7074-551E-B70D-82E731C7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</a:t>
            </a:r>
            <a:r>
              <a:rPr lang="zh-CN" altLang="en-US" dirty="0"/>
              <a:t>代码托管平台，</a:t>
            </a:r>
            <a:r>
              <a:rPr lang="en-US" altLang="zh-CN" dirty="0">
                <a:hlinkClick r:id="rId5"/>
              </a:rPr>
              <a:t>https://github.com/</a:t>
            </a:r>
            <a:endParaRPr lang="en-US" altLang="zh-CN" dirty="0"/>
          </a:p>
          <a:p>
            <a:r>
              <a:rPr lang="en-GB" dirty="0" err="1"/>
              <a:t>码云</a:t>
            </a:r>
            <a:r>
              <a:rPr lang="zh-CN" altLang="en-US" dirty="0"/>
              <a:t>代码托管平台，</a:t>
            </a:r>
            <a:r>
              <a:rPr lang="en-GB" dirty="0">
                <a:hlinkClick r:id="rId6"/>
              </a:rPr>
              <a:t>https://gitee.com/</a:t>
            </a:r>
            <a:endParaRPr lang="en-GB" dirty="0"/>
          </a:p>
          <a:p>
            <a:r>
              <a:rPr lang="en-GB" dirty="0" err="1"/>
              <a:t>Git工具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C969E-4B4F-6FBF-DFE7-A54ABDE28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675" y="89452"/>
            <a:ext cx="4531326" cy="60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4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000C5AC-900B-A45E-D02C-435687298E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948701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000C5AC-900B-A45E-D02C-435687298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9BFC01-76F9-FC2A-8134-F1B361F1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effectLst/>
                <a:latin typeface="unset"/>
              </a:rPr>
              <a:t>Topic # 5，</a:t>
            </a:r>
            <a:r>
              <a:rPr lang="zh-CN" altLang="en-US" dirty="0">
                <a:effectLst/>
                <a:latin typeface="unset"/>
              </a:rPr>
              <a:t>第一个</a:t>
            </a:r>
            <a:r>
              <a:rPr lang="en-US" dirty="0">
                <a:effectLst/>
                <a:latin typeface="unset"/>
              </a:rPr>
              <a:t>Python</a:t>
            </a:r>
            <a:r>
              <a:rPr lang="zh-CN" altLang="en-US" dirty="0">
                <a:effectLst/>
                <a:latin typeface="unset"/>
              </a:rPr>
              <a:t>程序“</a:t>
            </a:r>
            <a:r>
              <a:rPr lang="en-US" dirty="0">
                <a:effectLst/>
                <a:latin typeface="unset"/>
              </a:rPr>
              <a:t>Hello World”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FCF2-7074-551E-B70D-82E731C7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print(”hello world”)</a:t>
            </a:r>
          </a:p>
        </p:txBody>
      </p:sp>
    </p:spTree>
    <p:extLst>
      <p:ext uri="{BB962C8B-B14F-4D97-AF65-F5344CB8AC3E}">
        <p14:creationId xmlns:p14="http://schemas.microsoft.com/office/powerpoint/2010/main" val="52896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000C5AC-900B-A45E-D02C-435687298E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8700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000C5AC-900B-A45E-D02C-435687298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9BFC01-76F9-FC2A-8134-F1B361F1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dirty="0">
                <a:effectLst/>
                <a:latin typeface="unset"/>
              </a:rPr>
              <a:t>Topic # 6，ChatGPT, Copilot (GPT-4</a:t>
            </a:r>
            <a:r>
              <a:rPr lang="zh-CN" altLang="en-US" dirty="0">
                <a:effectLst/>
                <a:latin typeface="unset"/>
              </a:rPr>
              <a:t>加强版</a:t>
            </a:r>
            <a:r>
              <a:rPr lang="en-US" altLang="zh-CN" dirty="0">
                <a:effectLst/>
                <a:latin typeface="unset"/>
              </a:rPr>
              <a:t>)</a:t>
            </a:r>
            <a:r>
              <a:rPr lang="zh-CN" altLang="en-US" dirty="0">
                <a:effectLst/>
                <a:latin typeface="unset"/>
              </a:rPr>
              <a:t>和“</a:t>
            </a:r>
            <a:r>
              <a:rPr lang="en-US" dirty="0">
                <a:effectLst/>
              </a:rPr>
              <a:t>Hello World</a:t>
            </a:r>
            <a:r>
              <a:rPr lang="en-US" dirty="0">
                <a:effectLst/>
                <a:latin typeface="unset"/>
              </a:rPr>
              <a:t>”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FCF2-7074-551E-B70D-82E731C7C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651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842</TotalTime>
  <Words>522</Words>
  <Application>Microsoft Macintosh PowerPoint</Application>
  <PresentationFormat>Widescreen</PresentationFormat>
  <Paragraphs>52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unset</vt:lpstr>
      <vt:lpstr>Arial</vt:lpstr>
      <vt:lpstr>Gill Sans MT</vt:lpstr>
      <vt:lpstr>Wingdings</vt:lpstr>
      <vt:lpstr>Gallery</vt:lpstr>
      <vt:lpstr>think-cell Slide</vt:lpstr>
      <vt:lpstr>Python编程课程</vt:lpstr>
      <vt:lpstr>Python编程课程@第一阶段-第一节@2022.Mar.26</vt:lpstr>
      <vt:lpstr>Topic #1，Python开发环境配置</vt:lpstr>
      <vt:lpstr>Topic #1，Python开发环境配置- Anaconda</vt:lpstr>
      <vt:lpstr>Topic # 2，Visual Studio Code使用指南</vt:lpstr>
      <vt:lpstr>Topic # 3，PyCharm使用指南</vt:lpstr>
      <vt:lpstr>Topic # 4，GitHub和Git使用指南</vt:lpstr>
      <vt:lpstr>Topic # 5，第一个Python程序“Hello World”</vt:lpstr>
      <vt:lpstr>Topic # 6，ChatGPT, Copilot (GPT-4加强版)和“Hello World”</vt:lpstr>
      <vt:lpstr>Topic # 7，AI(Artificial Intelligence)和Python编程语言</vt:lpstr>
      <vt:lpstr>Topic # 7，AI(Artificial Intelligence)和Python编程语言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# 7，AI(Artificial Intelligence)和Python编程语言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Python编程课程</dc:title>
  <dc:creator>Bater Makhabel</dc:creator>
  <cp:lastModifiedBy>Bater Makhabel</cp:lastModifiedBy>
  <cp:revision>42</cp:revision>
  <dcterms:created xsi:type="dcterms:W3CDTF">2023-03-25T11:46:06Z</dcterms:created>
  <dcterms:modified xsi:type="dcterms:W3CDTF">2023-03-26T01:48:48Z</dcterms:modified>
</cp:coreProperties>
</file>